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7" r:id="rId3"/>
    <p:sldId id="274" r:id="rId4"/>
    <p:sldId id="365" r:id="rId5"/>
    <p:sldId id="271" r:id="rId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9C5B55-6CE1-4616-B93A-15B063E57C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BB3EBF-1D29-414E-A788-BBFC4E1A1E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A1AC49-C3E9-4CF3-8971-F9467246C4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91D99-EF85-4AA6-932A-2E98B02CF88E}" type="slidenum">
              <a:rPr lang="ru-RU" altLang="ru-UA"/>
              <a:pPr>
                <a:defRPr/>
              </a:pPr>
              <a:t>‹#›</a:t>
            </a:fld>
            <a:endParaRPr lang="ru-RU" altLang="ru-UA"/>
          </a:p>
        </p:txBody>
      </p:sp>
    </p:spTree>
    <p:extLst>
      <p:ext uri="{BB962C8B-B14F-4D97-AF65-F5344CB8AC3E}">
        <p14:creationId xmlns:p14="http://schemas.microsoft.com/office/powerpoint/2010/main" val="1346887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5D0778B-0FAD-441E-ACC7-B9EED17BEB0C}" type="datetimeFigureOut">
              <a:rPr lang="uk-UA" smtClean="0"/>
              <a:t>11.05.2021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D195F9D-CAC4-42E0-AB4E-AA900ED1C58F}" type="slidenum">
              <a:rPr lang="uk-UA" smtClean="0"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ua/url?sa=i&amp;rct=j&amp;q=&amp;esrc=s&amp;frm=1&amp;source=images&amp;cd=&amp;cad=rja&amp;uact=8&amp;ved=0CAcQjRw&amp;url=http%3A%2F%2Fwww.a-clinics.ru%2Fcentr_planirovanija_semi&amp;ei=v4OmVJD-DYTaPa_ggPAH&amp;bvm=bv.82001339,d.bGQ&amp;psig=AFQjCNE_sR5H4sa8UoXvKOaqFDmn9SYmJQ&amp;ust=142028515754048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hyperlink" Target="http://www.google.com.ua/url?sa=i&amp;rct=j&amp;q=&amp;esrc=s&amp;frm=1&amp;source=images&amp;cd=&amp;cad=rja&amp;uact=8&amp;ved=0CAcQjRw&amp;url=http%3A%2F%2Fevromedika.ru%2Farticles%2Ffamily%2F&amp;ei=P4SmVJ3iMcrAPIv-gZgH&amp;bvm=bv.82001339,d.bGQ&amp;psig=AFQjCNE_sR5H4sa8UoXvKOaqFDmn9SYmJQ&amp;ust=1420285157540489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60648"/>
            <a:ext cx="6400800" cy="3168352"/>
          </a:xfrm>
        </p:spPr>
        <p:txBody>
          <a:bodyPr>
            <a:normAutofit fontScale="90000"/>
          </a:bodyPr>
          <a:lstStyle/>
          <a:p>
            <a:br>
              <a:rPr lang="uk-UA" dirty="0"/>
            </a:br>
            <a:r>
              <a:rPr lang="uk-UA" altLang="ru-UA" sz="2200" dirty="0">
                <a:ln>
                  <a:noFill/>
                </a:ln>
                <a:solidFill>
                  <a:srgbClr val="000000"/>
                </a:solidFill>
                <a:effectLst/>
                <a:cs typeface="Arial"/>
              </a:rPr>
              <a:t>Херсонський державний університет</a:t>
            </a:r>
            <a:br>
              <a:rPr lang="uk-UA" altLang="ru-UA" sz="2200" dirty="0">
                <a:ln>
                  <a:noFill/>
                </a:ln>
                <a:solidFill>
                  <a:srgbClr val="000000"/>
                </a:solidFill>
                <a:effectLst/>
                <a:cs typeface="Arial"/>
              </a:rPr>
            </a:br>
            <a:r>
              <a:rPr lang="uk-UA" altLang="ru-UA" sz="2200" dirty="0">
                <a:ln>
                  <a:noFill/>
                </a:ln>
                <a:solidFill>
                  <a:srgbClr val="000000"/>
                </a:solidFill>
                <a:effectLst/>
                <a:cs typeface="Arial"/>
              </a:rPr>
              <a:t>кафедра медицини</a:t>
            </a:r>
            <a:br>
              <a:rPr lang="uk-UA" dirty="0"/>
            </a:br>
            <a:br>
              <a:rPr lang="uk-UA" dirty="0"/>
            </a:br>
            <a:r>
              <a:rPr lang="uk-UA" sz="4000" dirty="0"/>
              <a:t>РЕПРОДУКТИВНЕ ЗДОРОВ’Я ТА ПЛАНУВАННЯ СІМ</a:t>
            </a:r>
            <a:r>
              <a:rPr lang="en-US" sz="4000" dirty="0"/>
              <a:t>’</a:t>
            </a:r>
            <a:r>
              <a:rPr lang="uk-UA" sz="4000" dirty="0"/>
              <a:t>Ї.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88224" y="5517232"/>
            <a:ext cx="2232248" cy="936104"/>
          </a:xfrm>
        </p:spPr>
        <p:txBody>
          <a:bodyPr>
            <a:noAutofit/>
          </a:bodyPr>
          <a:lstStyle/>
          <a:p>
            <a:endParaRPr lang="uk-UA" altLang="ru-UA" sz="16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2BEBFF-14EE-4BCB-B91F-0EC0BBAA5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4365104"/>
            <a:ext cx="2592288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09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132856"/>
            <a:ext cx="8280920" cy="3993307"/>
          </a:xfrm>
        </p:spPr>
        <p:txBody>
          <a:bodyPr/>
          <a:lstStyle/>
          <a:p>
            <a:pPr algn="just"/>
            <a:r>
              <a:rPr lang="ru-RU" dirty="0"/>
              <a:t> </a:t>
            </a:r>
            <a:r>
              <a:rPr lang="uk-UA" b="1" dirty="0"/>
              <a:t>сформувати уявлення про репродуктивне здоров`я, системні </a:t>
            </a:r>
            <a:r>
              <a:rPr lang="uk-UA" b="1" dirty="0" err="1"/>
              <a:t>валеологічні</a:t>
            </a:r>
            <a:r>
              <a:rPr lang="uk-UA" b="1" dirty="0"/>
              <a:t> знання, про здоровий спосіб життя, розуміння необхідності дотримання культури статевих стосунків на основі дружби, поваги, вірності; навчити запобігати ризикам і негативному впливу на репродуктивне здоров’я соціальних та особистісних чинників; охарактеризувати чинники впливу  і ризику; виховувати свідоме ставлення до свого репродуктивного здоров’я. Визначити наслідки і хвороби неправильного репродуктивного життя.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842620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мета:</a:t>
            </a:r>
            <a:endParaRPr lang="uk-UA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6783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>
            <a:extLst>
              <a:ext uri="{FF2B5EF4-FFF2-40B4-BE49-F238E27FC236}">
                <a16:creationId xmlns:a16="http://schemas.microsoft.com/office/drawing/2014/main" id="{774E9C11-4620-4AEE-A1F6-3336A06E798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692696"/>
            <a:ext cx="4314701" cy="5433467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uk-UA" altLang="ru-UA" b="1" dirty="0" err="1">
                <a:solidFill>
                  <a:schemeClr val="tx1"/>
                </a:solidFill>
              </a:rPr>
              <a:t>Сім+я</a:t>
            </a:r>
            <a:r>
              <a:rPr lang="uk-UA" altLang="ru-UA" b="1" dirty="0">
                <a:solidFill>
                  <a:schemeClr val="tx1"/>
                </a:solidFill>
              </a:rPr>
              <a:t>, або Родина – соціальна група, яка складається з людей, які зазвичай перебувають у шлюбі, їхніх дітей та інших осіб, поєднаних родинними зв′язками з подружжям, кровних родичів, і  здійснює свою життєдіяльність на основі спільного економічного, побутового, морально – психологічного укладу, взаємної відповідальності, виховання дітей.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D90177-40DF-46C6-99AC-C21E334FA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484784"/>
            <a:ext cx="4572000" cy="257175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6B62B63F-1107-4451-AF0E-E620AAA8E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04" y="0"/>
            <a:ext cx="9036496" cy="1624406"/>
          </a:xfrm>
        </p:spPr>
        <p:txBody>
          <a:bodyPr/>
          <a:lstStyle/>
          <a:p>
            <a:r>
              <a:rPr lang="uk-UA" altLang="ru-UA" sz="3100" b="1" dirty="0">
                <a:solidFill>
                  <a:schemeClr val="tx1"/>
                </a:solidFill>
              </a:rPr>
              <a:t>планування сім′ї –</a:t>
            </a:r>
            <a:r>
              <a:rPr lang="uk-UA" altLang="ru-UA" sz="2800" b="1" dirty="0">
                <a:solidFill>
                  <a:schemeClr val="tx1"/>
                </a:solidFill>
              </a:rPr>
              <a:t> це комплекс медико – соціальних заходів, направлених на визначення кількості</a:t>
            </a:r>
            <a:br>
              <a:rPr lang="en-US" altLang="ru-UA" sz="2800" b="1" dirty="0">
                <a:solidFill>
                  <a:schemeClr val="tx1"/>
                </a:solidFill>
              </a:rPr>
            </a:br>
            <a:r>
              <a:rPr lang="en-US" altLang="ru-UA" sz="2800" b="1" dirty="0">
                <a:solidFill>
                  <a:schemeClr val="tx1"/>
                </a:solidFill>
              </a:rPr>
              <a:t>   </a:t>
            </a:r>
            <a:r>
              <a:rPr lang="uk-UA" altLang="ru-UA" sz="2800" b="1" dirty="0">
                <a:solidFill>
                  <a:schemeClr val="tx1"/>
                </a:solidFill>
              </a:rPr>
              <a:t> дітей в сім′ї</a:t>
            </a:r>
            <a:endParaRPr lang="ru-RU" altLang="ru-UA" sz="2800" b="1" dirty="0">
              <a:solidFill>
                <a:schemeClr val="tx1"/>
              </a:solidFill>
            </a:endParaRPr>
          </a:p>
        </p:txBody>
      </p:sp>
      <p:pic>
        <p:nvPicPr>
          <p:cNvPr id="10244" name="Picture 4">
            <a:hlinkClick r:id="rId2"/>
            <a:extLst>
              <a:ext uri="{FF2B5EF4-FFF2-40B4-BE49-F238E27FC236}">
                <a16:creationId xmlns:a16="http://schemas.microsoft.com/office/drawing/2014/main" id="{BA0A855B-D82F-47B3-A9A1-19D92F730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4" y="2139415"/>
            <a:ext cx="2492375" cy="33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>
            <a:hlinkClick r:id="rId4"/>
            <a:extLst>
              <a:ext uri="{FF2B5EF4-FFF2-40B4-BE49-F238E27FC236}">
                <a16:creationId xmlns:a16="http://schemas.microsoft.com/office/drawing/2014/main" id="{AFA4BDC7-C5A0-4299-A99A-E431E62B2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21637"/>
            <a:ext cx="3276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E32C0E-3B42-448B-B18C-3E47B52568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3808" y="4308597"/>
            <a:ext cx="4018012" cy="254940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/>
            <a:endParaRPr lang="uk-UA" sz="4800" i="1" u="sng" dirty="0"/>
          </a:p>
          <a:p>
            <a:pPr marL="0" indent="0" algn="r">
              <a:buNone/>
            </a:pPr>
            <a:endParaRPr lang="uk-UA" dirty="0"/>
          </a:p>
          <a:p>
            <a:pPr marL="0" indent="0" algn="r">
              <a:buNone/>
            </a:pPr>
            <a:r>
              <a:rPr lang="uk-UA" dirty="0"/>
              <a:t>ЗАДУМАЙТЕСЯ!!!!!!</a:t>
            </a:r>
          </a:p>
          <a:p>
            <a:pPr marL="0" indent="0" algn="r">
              <a:buNone/>
            </a:pPr>
            <a:r>
              <a:rPr lang="uk-UA" dirty="0"/>
              <a:t>ВІД ЦЬОГО ЗАЛЕЖИТЬ НЕ ТІЛЬКИ ВАШЕ ЖИТТЯ АЛЕ Й ЖИТТЯ ВАШИХ МАЙБУТНІХ ДІТЕЙ!!!!!!!</a:t>
            </a:r>
          </a:p>
          <a:p>
            <a:pPr marL="0" indent="0" algn="r">
              <a:buNone/>
            </a:pPr>
            <a:endParaRPr lang="uk-UA" dirty="0"/>
          </a:p>
          <a:p>
            <a:pPr marL="0" indent="0" algn="r">
              <a:buNone/>
            </a:pPr>
            <a:endParaRPr lang="uk-UA" dirty="0"/>
          </a:p>
          <a:p>
            <a:pPr marL="0" indent="0" algn="r">
              <a:buNone/>
            </a:pPr>
            <a:r>
              <a:rPr lang="uk-UA" sz="3200" dirty="0"/>
              <a:t>ДЯКУЮ ЗА УВАГУ!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9D92A82-918A-44F4-BEF6-5F12F48C9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17" y="0"/>
            <a:ext cx="612416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04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1272</TotalTime>
  <Words>190</Words>
  <Application>Microsoft Office PowerPoint</Application>
  <PresentationFormat>Экран (4:3)</PresentationFormat>
  <Paragraphs>12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Book Antiqua</vt:lpstr>
      <vt:lpstr>Times New Roman</vt:lpstr>
      <vt:lpstr>Wingdings</vt:lpstr>
      <vt:lpstr>Твердый переплет</vt:lpstr>
      <vt:lpstr> Херсонський державний університет кафедра медицини  РЕПРОДУКТИВНЕ ЗДОРОВ’Я ТА ПЛАНУВАННЯ СІМ’Ї.</vt:lpstr>
      <vt:lpstr>мета:</vt:lpstr>
      <vt:lpstr>Презентация PowerPoint</vt:lpstr>
      <vt:lpstr>планування сім′ї – це комплекс медико – соціальних заходів, направлених на визначення кількості     дітей в сім′ї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creator>Ігор</dc:creator>
  <cp:lastModifiedBy>Літвінова Катерина Вікторівна</cp:lastModifiedBy>
  <cp:revision>25</cp:revision>
  <dcterms:created xsi:type="dcterms:W3CDTF">2012-11-28T20:51:53Z</dcterms:created>
  <dcterms:modified xsi:type="dcterms:W3CDTF">2021-05-11T06:18:32Z</dcterms:modified>
</cp:coreProperties>
</file>